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sldIdLst>
    <p:sldId id="256" r:id="rId2"/>
    <p:sldId id="310" r:id="rId3"/>
    <p:sldId id="421" r:id="rId4"/>
    <p:sldId id="305" r:id="rId5"/>
    <p:sldId id="364" r:id="rId6"/>
    <p:sldId id="423" r:id="rId7"/>
    <p:sldId id="340" r:id="rId8"/>
    <p:sldId id="420" r:id="rId9"/>
    <p:sldId id="281" r:id="rId10"/>
    <p:sldId id="282" r:id="rId11"/>
    <p:sldId id="425" r:id="rId12"/>
    <p:sldId id="426" r:id="rId13"/>
    <p:sldId id="311" r:id="rId14"/>
    <p:sldId id="289" r:id="rId15"/>
    <p:sldId id="303" r:id="rId16"/>
    <p:sldId id="268" r:id="rId17"/>
    <p:sldId id="348" r:id="rId18"/>
    <p:sldId id="349" r:id="rId19"/>
    <p:sldId id="350" r:id="rId20"/>
    <p:sldId id="273" r:id="rId21"/>
    <p:sldId id="429" r:id="rId22"/>
    <p:sldId id="368" r:id="rId23"/>
    <p:sldId id="343" r:id="rId24"/>
    <p:sldId id="418" r:id="rId25"/>
    <p:sldId id="384" r:id="rId26"/>
    <p:sldId id="427" r:id="rId27"/>
    <p:sldId id="428" r:id="rId2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dtroduktion" id="{40C288DD-D9CC-464E-A9A0-3FCC68B09F7E}">
          <p14:sldIdLst>
            <p14:sldId id="256"/>
            <p14:sldId id="310"/>
            <p14:sldId id="421"/>
          </p14:sldIdLst>
        </p14:section>
        <p14:section name="Opstandelsen" id="{7B58BAC7-F40A-4F32-813F-6B8ABB16B6A5}">
          <p14:sldIdLst>
            <p14:sldId id="305"/>
            <p14:sldId id="364"/>
            <p14:sldId id="423"/>
            <p14:sldId id="340"/>
            <p14:sldId id="420"/>
            <p14:sldId id="281"/>
            <p14:sldId id="282"/>
            <p14:sldId id="425"/>
            <p14:sldId id="426"/>
          </p14:sldIdLst>
        </p14:section>
        <p14:section name="Basic Kristendom" id="{AF349BC3-9D83-4770-9CF9-2C9A567ECF25}">
          <p14:sldIdLst>
            <p14:sldId id="311"/>
            <p14:sldId id="289"/>
          </p14:sldIdLst>
        </p14:section>
        <p14:section name="Det kosmologiske Gudsbevis" id="{7D297FEB-0417-4A8F-80D8-5836537F666B}">
          <p14:sldIdLst>
            <p14:sldId id="303"/>
            <p14:sldId id="268"/>
            <p14:sldId id="348"/>
            <p14:sldId id="349"/>
            <p14:sldId id="350"/>
            <p14:sldId id="273"/>
            <p14:sldId id="429"/>
            <p14:sldId id="368"/>
          </p14:sldIdLst>
        </p14:section>
        <p14:section name="Principper" id="{CE147902-4D8F-4BEB-992F-A2C19AC1F9E0}">
          <p14:sldIdLst>
            <p14:sldId id="343"/>
            <p14:sldId id="418"/>
            <p14:sldId id="384"/>
            <p14:sldId id="427"/>
            <p14:sldId id="42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5280" autoAdjust="0"/>
  </p:normalViewPr>
  <p:slideViewPr>
    <p:cSldViewPr snapToGrid="0">
      <p:cViewPr varScale="1">
        <p:scale>
          <a:sx n="107" d="100"/>
          <a:sy n="10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F1AEC-4D05-4017-9A4A-9B43947E5CA8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708DB-4A64-4787-ADB7-41061171B1C1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0685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i="1" dirty="0"/>
              <a:t>Uden opstandelsen, har troen intet grundlag, men med opstandelsen, bekræftes hele troen.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708DB-4A64-4787-ADB7-41061171B1C1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949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708DB-4A64-4787-ADB7-41061171B1C1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33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708DB-4A64-4787-ADB7-41061171B1C1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9684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708DB-4A64-4787-ADB7-41061171B1C1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653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5370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1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209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417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158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496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48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73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097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7902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00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42FF33F-D4C4-469A-B6BD-9885C289F52A}" type="datetimeFigureOut">
              <a:rPr lang="da-DK" smtClean="0"/>
              <a:t>01-08-2018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0B20EA7E-15CB-4614-9AAA-5A91C4ECF30E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46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danbib/web/1pet/ch3/v16.htm" TargetMode="External"/><Relationship Id="rId2" Type="http://schemas.openxmlformats.org/officeDocument/2006/relationships/hyperlink" Target="http://old.bibelselskabet.dk/danbib/web/1pet/ch3/v15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sonablefaith.org/is-the-cause-of-the-universe-an-uncaused-personal-creator-of-the-universe" TargetMode="Externa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sonablefaith.org/is-the-cause-of-the-universe-an-uncaused-personal-creator-of-the-universe" TargetMode="External"/><Relationship Id="rId2" Type="http://schemas.openxmlformats.org/officeDocument/2006/relationships/hyperlink" Target="http://www.bibleprobe.com/apostle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Intro til Trosforsvar</a:t>
            </a:r>
            <a:br>
              <a:rPr lang="da-DK" dirty="0"/>
            </a:br>
            <a:r>
              <a:rPr lang="da-DK" dirty="0"/>
              <a:t>23. juli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i="1" dirty="0"/>
              <a:t>ved Ulrik Elmelund</a:t>
            </a:r>
          </a:p>
          <a:p>
            <a:endParaRPr lang="da-DK" dirty="0"/>
          </a:p>
          <a:p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3055831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/>
              <a:t>Omstændigheder, der kræver forklaring.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882588"/>
            <a:ext cx="10501417" cy="46488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a-DK" dirty="0"/>
              <a:t>Jesus forudsagde sin egen død og opstandelse. (Mark 9, 30-32)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Jesus døde på korset og blev begravet af Josef fra Arimetæa, </a:t>
            </a:r>
            <a:br>
              <a:rPr lang="da-DK" dirty="0"/>
            </a:br>
            <a:r>
              <a:rPr lang="da-DK" dirty="0"/>
              <a:t>     et kendt medlem af jødernes råd. (Mark 15, 42-47)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På 3. dag var graven tom, stenen væltet bort. (Luk 24, 1-3)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Senere bevidnede de andre det meget omfangsrigt: </a:t>
            </a:r>
            <a:br>
              <a:rPr lang="da-DK" dirty="0"/>
            </a:br>
            <a:r>
              <a:rPr lang="da-DK" dirty="0"/>
              <a:t>     De talte, spiste med og rørte ved Jesus. </a:t>
            </a:r>
            <a:r>
              <a:rPr lang="da-DK" i="1" dirty="0"/>
              <a:t>(Joh 20, 24-29)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Jøderne hævdede, at disciplene havde taget liget. </a:t>
            </a:r>
            <a:r>
              <a:rPr lang="da-DK" i="1" dirty="0"/>
              <a:t>(Mat 28, 13)</a:t>
            </a:r>
          </a:p>
          <a:p>
            <a:pPr marL="457200" indent="-457200">
              <a:buFont typeface="+mj-lt"/>
              <a:buAutoNum type="arabicPeriod"/>
            </a:pPr>
            <a:r>
              <a:rPr lang="da-DK" dirty="0"/>
              <a:t>Jesus blev set af over fem hundrede disciple på én gang, </a:t>
            </a:r>
            <a:br>
              <a:rPr lang="da-DK" dirty="0"/>
            </a:br>
            <a:r>
              <a:rPr lang="da-DK" dirty="0"/>
              <a:t>     de fleste var endnu i live da Paulus skrev det. </a:t>
            </a:r>
            <a:r>
              <a:rPr lang="da-DK" i="1" dirty="0"/>
              <a:t>(1. Kor 15, 6)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5593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Populære teorier.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5" y="2011680"/>
            <a:ext cx="10583015" cy="434678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Jesus genopstod.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Disciplene løj.</a:t>
            </a:r>
            <a:endParaRPr lang="da-DK" sz="3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Disciplene hallucinerede.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Jesus havde en ukendt tvilling, som han planlagde det hele med, og som stjal liget og viste sig for folk.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Gud lod en der lignede Jesus dø (Islam). </a:t>
            </a:r>
          </a:p>
        </p:txBody>
      </p:sp>
    </p:spTree>
    <p:extLst>
      <p:ext uri="{BB962C8B-B14F-4D97-AF65-F5344CB8AC3E}">
        <p14:creationId xmlns:p14="http://schemas.microsoft.com/office/powerpoint/2010/main" val="3276408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E825-8CB0-4459-93ED-AE9A93FC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Jesus stod op fra de døde.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8CB78-9585-41EC-8EB5-CE9EB4087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224" y="1998134"/>
            <a:ext cx="9849411" cy="419647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Forklarer</a:t>
            </a:r>
            <a:r>
              <a:rPr lang="en-US" sz="3200" dirty="0"/>
              <a:t> </a:t>
            </a:r>
            <a:r>
              <a:rPr lang="en-US" sz="3200" dirty="0" err="1"/>
              <a:t>alle</a:t>
            </a:r>
            <a:r>
              <a:rPr lang="en-US" sz="3200" dirty="0"/>
              <a:t> </a:t>
            </a:r>
            <a:r>
              <a:rPr lang="en-US" sz="3200" dirty="0" err="1"/>
              <a:t>omstændighederne</a:t>
            </a:r>
            <a:r>
              <a:rPr lang="en-US" sz="3200" dirty="0"/>
              <a:t>, </a:t>
            </a:r>
            <a:r>
              <a:rPr lang="en-US" sz="3200" dirty="0" err="1"/>
              <a:t>helt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Er</a:t>
            </a:r>
            <a:r>
              <a:rPr lang="en-US" sz="3200" dirty="0"/>
              <a:t> </a:t>
            </a:r>
            <a:r>
              <a:rPr lang="en-US" sz="3200" dirty="0" err="1"/>
              <a:t>simplere</a:t>
            </a:r>
            <a:r>
              <a:rPr lang="en-US" sz="3200" dirty="0"/>
              <a:t> end </a:t>
            </a:r>
            <a:r>
              <a:rPr lang="en-US" sz="3200" dirty="0" err="1"/>
              <a:t>alle</a:t>
            </a:r>
            <a:r>
              <a:rPr lang="en-US" sz="3200" dirty="0"/>
              <a:t> de </a:t>
            </a:r>
            <a:r>
              <a:rPr lang="en-US" sz="3200" dirty="0" err="1"/>
              <a:t>andre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Antager</a:t>
            </a:r>
            <a:r>
              <a:rPr lang="en-US" sz="3200" dirty="0"/>
              <a:t> </a:t>
            </a:r>
            <a:r>
              <a:rPr lang="en-US" sz="3200" dirty="0" err="1"/>
              <a:t>kun</a:t>
            </a:r>
            <a:r>
              <a:rPr lang="en-US" sz="3200" dirty="0"/>
              <a:t>, at det </a:t>
            </a:r>
            <a:r>
              <a:rPr lang="en-US" sz="3200" dirty="0" err="1"/>
              <a:t>er</a:t>
            </a:r>
            <a:r>
              <a:rPr lang="en-US" sz="3200" dirty="0"/>
              <a:t> </a:t>
            </a:r>
            <a:r>
              <a:rPr lang="en-US" sz="3200" dirty="0" err="1"/>
              <a:t>muligt</a:t>
            </a:r>
            <a:r>
              <a:rPr lang="en-US" sz="3200" dirty="0"/>
              <a:t>, at </a:t>
            </a:r>
            <a:r>
              <a:rPr lang="en-US" sz="3200" dirty="0" err="1"/>
              <a:t>Gud</a:t>
            </a:r>
            <a:r>
              <a:rPr lang="en-US" sz="3200" dirty="0"/>
              <a:t> </a:t>
            </a:r>
            <a:r>
              <a:rPr lang="en-US" sz="3200" dirty="0" err="1"/>
              <a:t>eksisterer</a:t>
            </a:r>
            <a:r>
              <a:rPr lang="en-US" sz="3200" dirty="0"/>
              <a:t> </a:t>
            </a:r>
            <a:r>
              <a:rPr lang="en-US" sz="3200" dirty="0" err="1"/>
              <a:t>og</a:t>
            </a:r>
            <a:r>
              <a:rPr lang="en-US" sz="3200" dirty="0"/>
              <a:t> </a:t>
            </a:r>
            <a:r>
              <a:rPr lang="en-US" sz="3200" dirty="0" err="1"/>
              <a:t>kunne</a:t>
            </a:r>
            <a:r>
              <a:rPr lang="en-US" sz="3200" dirty="0"/>
              <a:t> </a:t>
            </a:r>
            <a:r>
              <a:rPr lang="en-US" sz="3200" dirty="0" err="1"/>
              <a:t>finde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det.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err="1"/>
              <a:t>Hvis</a:t>
            </a:r>
            <a:r>
              <a:rPr lang="en-US" sz="3200" dirty="0"/>
              <a:t> vi </a:t>
            </a:r>
            <a:r>
              <a:rPr lang="en-US" sz="3200" dirty="0" err="1"/>
              <a:t>allerede</a:t>
            </a:r>
            <a:r>
              <a:rPr lang="en-US" sz="3200" dirty="0"/>
              <a:t> </a:t>
            </a:r>
            <a:r>
              <a:rPr lang="en-US" sz="3200" dirty="0" err="1"/>
              <a:t>tror</a:t>
            </a:r>
            <a:r>
              <a:rPr lang="en-US" sz="3200" dirty="0"/>
              <a:t> </a:t>
            </a:r>
            <a:r>
              <a:rPr lang="en-US" sz="3200" dirty="0" err="1"/>
              <a:t>på</a:t>
            </a:r>
            <a:r>
              <a:rPr lang="en-US" sz="3200" dirty="0"/>
              <a:t> </a:t>
            </a:r>
            <a:r>
              <a:rPr lang="en-US" sz="3200" dirty="0" err="1"/>
              <a:t>Gud</a:t>
            </a:r>
            <a:r>
              <a:rPr lang="en-US" sz="3200" dirty="0"/>
              <a:t>, </a:t>
            </a:r>
            <a:r>
              <a:rPr lang="en-US" sz="3200" dirty="0" err="1"/>
              <a:t>så</a:t>
            </a:r>
            <a:r>
              <a:rPr lang="en-US" sz="3200" dirty="0"/>
              <a:t> </a:t>
            </a:r>
            <a:r>
              <a:rPr lang="en-US" sz="3200" dirty="0" err="1"/>
              <a:t>er</a:t>
            </a:r>
            <a:r>
              <a:rPr lang="en-US" sz="3200" dirty="0"/>
              <a:t> det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endnu</a:t>
            </a:r>
            <a:r>
              <a:rPr lang="en-US" sz="3200" dirty="0"/>
              <a:t> </a:t>
            </a:r>
            <a:r>
              <a:rPr lang="en-US" sz="3200" dirty="0" err="1"/>
              <a:t>nemmere</a:t>
            </a:r>
            <a:r>
              <a:rPr lang="en-US" sz="3200" dirty="0"/>
              <a:t> </a:t>
            </a:r>
            <a:r>
              <a:rPr lang="en-US" sz="3200" dirty="0" err="1"/>
              <a:t>konklusion</a:t>
            </a:r>
            <a:r>
              <a:rPr lang="en-US" sz="3200" dirty="0"/>
              <a:t>. </a:t>
            </a:r>
            <a:r>
              <a:rPr lang="en-US" sz="3200" i="1" dirty="0"/>
              <a:t>(Andre </a:t>
            </a:r>
            <a:r>
              <a:rPr lang="en-US" sz="3200" i="1" dirty="0" err="1"/>
              <a:t>Gudsbeviser</a:t>
            </a:r>
            <a:r>
              <a:rPr lang="en-US" sz="3200" i="1" dirty="0"/>
              <a:t> </a:t>
            </a:r>
            <a:r>
              <a:rPr lang="en-US" sz="3200" i="1" dirty="0" err="1"/>
              <a:t>kan</a:t>
            </a:r>
            <a:r>
              <a:rPr lang="en-US" sz="3200" i="1" dirty="0"/>
              <a:t> </a:t>
            </a:r>
            <a:r>
              <a:rPr lang="en-US" sz="3200" i="1" dirty="0" err="1"/>
              <a:t>hjælpe</a:t>
            </a:r>
            <a:r>
              <a:rPr lang="en-US" sz="3200" i="1" dirty="0"/>
              <a:t> her)</a:t>
            </a:r>
            <a:br>
              <a:rPr lang="en-US" sz="3200" dirty="0"/>
            </a:b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82909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Hvad betyder </a:t>
            </a:r>
            <a:br>
              <a:rPr lang="da-DK" dirty="0"/>
            </a:br>
            <a:r>
              <a:rPr lang="da-DK" dirty="0"/>
              <a:t>Jesu opstandelse?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i="1" dirty="0"/>
              <a:t>Kristendommens grundlag</a:t>
            </a:r>
          </a:p>
        </p:txBody>
      </p:sp>
    </p:spTree>
    <p:extLst>
      <p:ext uri="{BB962C8B-B14F-4D97-AF65-F5344CB8AC3E}">
        <p14:creationId xmlns:p14="http://schemas.microsoft.com/office/powerpoint/2010/main" val="925185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Hvis Jesus opstod?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20982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800" dirty="0"/>
              <a:t> Gud har bekræftet Jesu identitet og autoritet.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800" dirty="0"/>
              <a:t> Jesus bekræftede GT’s autoritet.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800" dirty="0"/>
              <a:t> Jesus sendte Apostlene – de skrev så 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2800" dirty="0"/>
              <a:t> Bibelen er GT og NT.</a:t>
            </a:r>
          </a:p>
          <a:p>
            <a:endParaRPr lang="da-DK" sz="2800" dirty="0"/>
          </a:p>
          <a:p>
            <a:r>
              <a:rPr lang="da-DK" sz="2800" dirty="0"/>
              <a:t>Altså er Bibelen bekræftet af Gud, og så må vi tage den seriøst.</a:t>
            </a:r>
          </a:p>
          <a:p>
            <a:r>
              <a:rPr lang="da-DK" sz="2800" dirty="0"/>
              <a:t>Gør man dét, og ønsker man en relation til Gud, kan man ikke andet end være at kristen.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791140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Et kosmologisk Gudsbevis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En grund til at tro på en skabende Gud.</a:t>
            </a:r>
          </a:p>
        </p:txBody>
      </p:sp>
    </p:spTree>
    <p:extLst>
      <p:ext uri="{BB962C8B-B14F-4D97-AF65-F5344CB8AC3E}">
        <p14:creationId xmlns:p14="http://schemas.microsoft.com/office/powerpoint/2010/main" val="781374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kosmologiske Gudsbevis - overblik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237438" cy="3766185"/>
          </a:xfrm>
        </p:spPr>
        <p:txBody>
          <a:bodyPr>
            <a:normAutofit fontScale="92500" lnSpcReduction="10000"/>
          </a:bodyPr>
          <a:lstStyle/>
          <a:p>
            <a:endParaRPr lang="da-DK" dirty="0"/>
          </a:p>
          <a:p>
            <a:r>
              <a:rPr lang="da-DK" b="1" dirty="0"/>
              <a:t>Præmis 1: </a:t>
            </a:r>
            <a:r>
              <a:rPr lang="da-DK" dirty="0"/>
              <a:t>Alt der begynder med at eksistere, har en </a:t>
            </a:r>
            <a:r>
              <a:rPr lang="da-DK" i="1" dirty="0"/>
              <a:t>effektiv årsag</a:t>
            </a:r>
            <a:r>
              <a:rPr lang="da-DK" dirty="0"/>
              <a:t> for denne begyndelse.</a:t>
            </a:r>
          </a:p>
          <a:p>
            <a:r>
              <a:rPr lang="da-DK" b="1" dirty="0"/>
              <a:t>Præmis 2: </a:t>
            </a:r>
            <a:r>
              <a:rPr lang="da-DK" dirty="0"/>
              <a:t>Universet begyndte med at eksistere.</a:t>
            </a:r>
          </a:p>
          <a:p>
            <a:r>
              <a:rPr lang="da-DK" b="1" dirty="0"/>
              <a:t>Konklusion: </a:t>
            </a:r>
            <a:r>
              <a:rPr lang="da-DK" dirty="0"/>
              <a:t>Universets begyndelse har en </a:t>
            </a:r>
            <a:r>
              <a:rPr lang="da-DK" i="1" dirty="0"/>
              <a:t>effektiv årsag</a:t>
            </a:r>
            <a:r>
              <a:rPr lang="da-DK" dirty="0"/>
              <a:t>.</a:t>
            </a:r>
          </a:p>
          <a:p>
            <a:endParaRPr lang="da-DK" dirty="0"/>
          </a:p>
          <a:p>
            <a:endParaRPr lang="da-DK" dirty="0"/>
          </a:p>
          <a:p>
            <a:r>
              <a:rPr lang="da-DK" i="1" dirty="0"/>
              <a:t>Effektiv/kausal årsag: </a:t>
            </a:r>
          </a:p>
          <a:p>
            <a:r>
              <a:rPr lang="da-DK" dirty="0"/>
              <a:t>Michaelangelo er den </a:t>
            </a:r>
            <a:r>
              <a:rPr lang="da-DK" i="1" dirty="0"/>
              <a:t>effektive årsag </a:t>
            </a:r>
            <a:r>
              <a:rPr lang="da-DK" dirty="0"/>
              <a:t>til David-statuen – han udhakkede statuen.</a:t>
            </a:r>
          </a:p>
          <a:p>
            <a:r>
              <a:rPr lang="da-DK" dirty="0"/>
              <a:t>Stenblokken er den </a:t>
            </a:r>
            <a:r>
              <a:rPr lang="da-DK" i="1" dirty="0"/>
              <a:t>materielle årsag </a:t>
            </a:r>
            <a:r>
              <a:rPr lang="da-DK" dirty="0"/>
              <a:t>til David-statuen – statuen er lavet af sten.</a:t>
            </a:r>
          </a:p>
        </p:txBody>
      </p:sp>
    </p:spTree>
    <p:extLst>
      <p:ext uri="{BB962C8B-B14F-4D97-AF65-F5344CB8AC3E}">
        <p14:creationId xmlns:p14="http://schemas.microsoft.com/office/powerpoint/2010/main" val="3172579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400" dirty="0"/>
              <a:t>1. Alt der begynder med at </a:t>
            </a:r>
            <a:br>
              <a:rPr lang="da-DK" sz="4400" dirty="0"/>
            </a:br>
            <a:r>
              <a:rPr lang="da-DK" sz="4400" dirty="0"/>
              <a:t>eksistere, har en </a:t>
            </a:r>
            <a:r>
              <a:rPr lang="da-DK" sz="4400" i="1" dirty="0"/>
              <a:t>effektiv årsag</a:t>
            </a:r>
            <a:endParaRPr lang="da-DK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7105075" cy="4706361"/>
          </a:xfrm>
        </p:spPr>
        <p:txBody>
          <a:bodyPr>
            <a:normAutofit/>
          </a:bodyPr>
          <a:lstStyle/>
          <a:p>
            <a:r>
              <a:rPr lang="da-DK" dirty="0"/>
              <a:t>a. Vi erfarer at mange ting begynder med at eksistere.</a:t>
            </a:r>
          </a:p>
          <a:p>
            <a:r>
              <a:rPr lang="da-DK" dirty="0"/>
              <a:t>b. For alle disse ting, erfarer vi også, at de har en </a:t>
            </a:r>
            <a:r>
              <a:rPr lang="da-DK" i="1" dirty="0"/>
              <a:t>effektiv årsag</a:t>
            </a:r>
            <a:r>
              <a:rPr lang="da-DK" dirty="0"/>
              <a:t>.</a:t>
            </a:r>
          </a:p>
          <a:p>
            <a:r>
              <a:rPr lang="da-DK" dirty="0"/>
              <a:t>c. Vi erfarer aldrig, at noget begynder med at eksistere, uden at det også har en </a:t>
            </a:r>
            <a:r>
              <a:rPr lang="da-DK" i="1" dirty="0"/>
              <a:t>effektiv årsag.</a:t>
            </a:r>
            <a:endParaRPr lang="da-DK" dirty="0"/>
          </a:p>
          <a:p>
            <a:endParaRPr lang="da-DK" dirty="0"/>
          </a:p>
          <a:p>
            <a:r>
              <a:rPr lang="da-DK" b="1" dirty="0"/>
              <a:t>Negationen (det omvendte udsagn):</a:t>
            </a:r>
            <a:br>
              <a:rPr lang="da-DK" dirty="0"/>
            </a:br>
            <a:r>
              <a:rPr lang="da-DK" i="1" dirty="0"/>
              <a:t>”Nogle ting begynder med at eksistere uden årsag”</a:t>
            </a:r>
            <a:r>
              <a:rPr lang="da-DK" dirty="0"/>
              <a:t>,</a:t>
            </a:r>
            <a:br>
              <a:rPr lang="da-DK" dirty="0"/>
            </a:br>
            <a:br>
              <a:rPr lang="da-DK" dirty="0"/>
            </a:br>
            <a:r>
              <a:rPr lang="da-DK" dirty="0"/>
              <a:t>Er mere usandsynlig end at tro på tryllekunst! </a:t>
            </a:r>
            <a:br>
              <a:rPr lang="da-DK" dirty="0"/>
            </a:br>
            <a:r>
              <a:rPr lang="da-DK" dirty="0"/>
              <a:t>I det mindste har man en hat og en tryllekunstner, som årsag til kaninen!</a:t>
            </a:r>
          </a:p>
        </p:txBody>
      </p:sp>
      <p:pic>
        <p:nvPicPr>
          <p:cNvPr id="1026" name="Picture 2" descr="https://s3.amazonaws.com/rapgenius/Magician-Sacramento-Kids-Part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260" y="920125"/>
            <a:ext cx="4410269" cy="549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7625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2. Universet begyndte med at eksistere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4" y="2105024"/>
            <a:ext cx="4049247" cy="4532557"/>
          </a:xfrm>
        </p:spPr>
        <p:txBody>
          <a:bodyPr>
            <a:normAutofit/>
          </a:bodyPr>
          <a:lstStyle/>
          <a:p>
            <a:r>
              <a:rPr lang="da-DK" b="1" dirty="0"/>
              <a:t>1. Mos, 1:1</a:t>
            </a:r>
            <a:br>
              <a:rPr lang="da-DK" dirty="0"/>
            </a:br>
            <a:r>
              <a:rPr lang="da-DK" dirty="0"/>
              <a:t>I </a:t>
            </a:r>
            <a:r>
              <a:rPr lang="da-DK" i="1" u="sng" dirty="0"/>
              <a:t>begyndelsen</a:t>
            </a:r>
            <a:r>
              <a:rPr lang="da-DK" dirty="0"/>
              <a:t> skabte </a:t>
            </a:r>
            <a:br>
              <a:rPr lang="da-DK" dirty="0"/>
            </a:br>
            <a:r>
              <a:rPr lang="da-DK" dirty="0"/>
              <a:t>Gud himlen og jorden.</a:t>
            </a:r>
            <a:br>
              <a:rPr lang="da-DK" dirty="0"/>
            </a:br>
            <a:endParaRPr lang="da-DK" dirty="0"/>
          </a:p>
          <a:p>
            <a:r>
              <a:rPr lang="da-DK" b="1" dirty="0"/>
              <a:t>Moderne kosmologi</a:t>
            </a:r>
            <a:br>
              <a:rPr lang="da-DK" b="1" dirty="0"/>
            </a:br>
            <a:r>
              <a:rPr lang="da-DK" b="1" dirty="0"/>
              <a:t>”</a:t>
            </a:r>
            <a:r>
              <a:rPr lang="da-DK" dirty="0"/>
              <a:t>Big bang”, ca. 13,7 milliarder år siden.</a:t>
            </a:r>
          </a:p>
          <a:p>
            <a:endParaRPr lang="da-DK" b="1" dirty="0"/>
          </a:p>
          <a:p>
            <a:r>
              <a:rPr lang="da-DK" b="1" dirty="0"/>
              <a:t>Logik</a:t>
            </a:r>
            <a:br>
              <a:rPr lang="da-DK" b="1" dirty="0"/>
            </a:br>
            <a:r>
              <a:rPr lang="da-DK" dirty="0"/>
              <a:t>Hvis der forud for NU, er en uendelig fortid, hvordan er vi så kommet til dette NU?</a:t>
            </a:r>
          </a:p>
        </p:txBody>
      </p:sp>
      <p:pic>
        <p:nvPicPr>
          <p:cNvPr id="2050" name="Picture 2" descr="https://upload.wikimedia.org/wikipedia/commons/6/60/CMB_Timeline7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8485" y="1884605"/>
            <a:ext cx="74485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869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3. Universet har altså en </a:t>
            </a:r>
            <a:r>
              <a:rPr lang="da-DK" i="1" dirty="0"/>
              <a:t>effektiv årsag</a:t>
            </a:r>
            <a:r>
              <a:rPr lang="da-DK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Denne konklusion følger uundgåeligt af præmisserne.</a:t>
            </a:r>
          </a:p>
          <a:p>
            <a:endParaRPr lang="da-DK" dirty="0"/>
          </a:p>
          <a:p>
            <a:r>
              <a:rPr lang="da-DK" dirty="0"/>
              <a:t>Envidere kan vi vide, 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Enhver årsag er uafhængig af dens effekt.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Universets årsag må være uafhængig af universet.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Altså må årsagen eksistere, uafhængigt af materiale, rum og tid.</a:t>
            </a:r>
          </a:p>
        </p:txBody>
      </p:sp>
    </p:spTree>
    <p:extLst>
      <p:ext uri="{BB962C8B-B14F-4D97-AF65-F5344CB8AC3E}">
        <p14:creationId xmlns:p14="http://schemas.microsoft.com/office/powerpoint/2010/main" val="1895672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Bibelsk grundlag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1. Petersbrev 3:</a:t>
            </a:r>
          </a:p>
          <a:p>
            <a:r>
              <a:rPr lang="da-DK" sz="2800" b="1" dirty="0">
                <a:hlinkClick r:id="rId2"/>
              </a:rPr>
              <a:t>v15</a:t>
            </a:r>
            <a:r>
              <a:rPr lang="da-DK" sz="2800" dirty="0"/>
              <a:t>  men I skal hellige Herren Kristus i jeres hjerte og </a:t>
            </a:r>
            <a:r>
              <a:rPr lang="da-DK" sz="2800" b="1" dirty="0"/>
              <a:t>altid være rede til forsvar </a:t>
            </a:r>
            <a:r>
              <a:rPr lang="da-DK" sz="2800" dirty="0"/>
              <a:t>over for enhver, der kræver jer til regnskab for det håb, I har, </a:t>
            </a:r>
          </a:p>
          <a:p>
            <a:r>
              <a:rPr lang="da-DK" sz="2800" b="1" dirty="0">
                <a:hlinkClick r:id="rId3"/>
              </a:rPr>
              <a:t>v16</a:t>
            </a:r>
            <a:r>
              <a:rPr lang="da-DK" sz="2800" dirty="0"/>
              <a:t>  men I skal gøre det med </a:t>
            </a:r>
            <a:r>
              <a:rPr lang="da-DK" sz="2800" b="1" dirty="0"/>
              <a:t>sagtmodighed</a:t>
            </a:r>
            <a:r>
              <a:rPr lang="da-DK" sz="2800" dirty="0"/>
              <a:t> og </a:t>
            </a:r>
            <a:r>
              <a:rPr lang="da-DK" sz="2800" b="1" dirty="0"/>
              <a:t>gudsfrygt</a:t>
            </a:r>
            <a:r>
              <a:rPr lang="da-DK" sz="2800" dirty="0"/>
              <a:t> og med en </a:t>
            </a:r>
            <a:r>
              <a:rPr lang="da-DK" sz="2800" b="1" dirty="0"/>
              <a:t>god samvittighed</a:t>
            </a:r>
            <a:r>
              <a:rPr lang="da-DK" sz="2800" dirty="0"/>
              <a:t>, for at de, der håner jeres gode livsførelse i Kristus, må blive gjort til skamme, når de bagtaler jer.</a:t>
            </a:r>
            <a:endParaRPr lang="da-DK" sz="2800" u="sng" dirty="0"/>
          </a:p>
          <a:p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1155931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kender vi til, </a:t>
            </a:r>
            <a:br>
              <a:rPr lang="da-DK" dirty="0"/>
            </a:br>
            <a:r>
              <a:rPr lang="da-DK" dirty="0"/>
              <a:t>som opfylder kriterierne?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/>
              <a:t>Immaterielt, ikke-rumligt, tidsløst.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Ideer, </a:t>
            </a:r>
            <a:r>
              <a:rPr lang="da-DK" sz="3200" i="1" dirty="0"/>
              <a:t>f.eks. ”tennis” og ”farven </a:t>
            </a:r>
            <a:r>
              <a:rPr lang="da-DK" sz="3200" i="1" dirty="0">
                <a:solidFill>
                  <a:srgbClr val="00B050"/>
                </a:solidFill>
              </a:rPr>
              <a:t>grøn</a:t>
            </a:r>
            <a:r>
              <a:rPr lang="da-DK" sz="3200" i="1" dirty="0"/>
              <a:t>”.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Personlige bevistheder (Det vi er).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Ideer kan ikke være årsager, men det kan personer.</a:t>
            </a:r>
          </a:p>
        </p:txBody>
      </p:sp>
    </p:spTree>
    <p:extLst>
      <p:ext uri="{BB962C8B-B14F-4D97-AF65-F5344CB8AC3E}">
        <p14:creationId xmlns:p14="http://schemas.microsoft.com/office/powerpoint/2010/main" val="3188799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BBC3D-DF05-4614-8B60-8A664711D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personlig</a:t>
            </a:r>
            <a:r>
              <a:rPr lang="en-US" dirty="0"/>
              <a:t> </a:t>
            </a:r>
            <a:r>
              <a:rPr lang="en-US" dirty="0" err="1"/>
              <a:t>bevisthed</a:t>
            </a:r>
            <a:r>
              <a:rPr lang="en-US" dirty="0"/>
              <a:t> </a:t>
            </a:r>
            <a:r>
              <a:rPr lang="en-US" dirty="0" err="1"/>
              <a:t>skabte</a:t>
            </a:r>
            <a:r>
              <a:rPr lang="en-US" dirty="0"/>
              <a:t> </a:t>
            </a:r>
            <a:r>
              <a:rPr lang="en-US" dirty="0" err="1"/>
              <a:t>universet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0C24A-C0B6-444A-A8F7-0F74E7875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8463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000" dirty="0"/>
              <a:t> </a:t>
            </a:r>
            <a:r>
              <a:rPr lang="en-US" sz="3000" dirty="0" err="1"/>
              <a:t>Dette</a:t>
            </a:r>
            <a:r>
              <a:rPr lang="en-US" sz="3000" dirty="0"/>
              <a:t> </a:t>
            </a:r>
            <a:r>
              <a:rPr lang="en-US" sz="3000" dirty="0" err="1"/>
              <a:t>er</a:t>
            </a:r>
            <a:r>
              <a:rPr lang="en-US" sz="3000" dirty="0"/>
              <a:t> </a:t>
            </a:r>
            <a:r>
              <a:rPr lang="en-US" sz="3000" dirty="0" err="1"/>
              <a:t>en</a:t>
            </a:r>
            <a:r>
              <a:rPr lang="en-US" sz="3000" dirty="0"/>
              <a:t> god definition </a:t>
            </a:r>
            <a:r>
              <a:rPr lang="en-US" sz="3000" dirty="0" err="1"/>
              <a:t>af</a:t>
            </a:r>
            <a:r>
              <a:rPr lang="en-US" sz="3000" dirty="0"/>
              <a:t> </a:t>
            </a:r>
            <a:r>
              <a:rPr lang="en-US" sz="3000" dirty="0" err="1"/>
              <a:t>Gud</a:t>
            </a:r>
            <a:r>
              <a:rPr lang="en-US" sz="3000" dirty="0"/>
              <a:t> – </a:t>
            </a:r>
            <a:r>
              <a:rPr lang="en-US" sz="3000" dirty="0" err="1"/>
              <a:t>en</a:t>
            </a:r>
            <a:r>
              <a:rPr lang="en-US" sz="3000" dirty="0"/>
              <a:t> </a:t>
            </a:r>
            <a:r>
              <a:rPr lang="en-US" sz="3000" dirty="0" err="1"/>
              <a:t>bevisthed</a:t>
            </a:r>
            <a:r>
              <a:rPr lang="en-US" sz="3000" dirty="0"/>
              <a:t>, </a:t>
            </a:r>
            <a:r>
              <a:rPr lang="en-US" sz="3000" dirty="0" err="1"/>
              <a:t>som</a:t>
            </a:r>
            <a:r>
              <a:rPr lang="en-US" sz="3000" dirty="0"/>
              <a:t> </a:t>
            </a:r>
            <a:r>
              <a:rPr lang="en-US" sz="3000" dirty="0" err="1"/>
              <a:t>skabte</a:t>
            </a:r>
            <a:r>
              <a:rPr lang="en-US" sz="3000" dirty="0"/>
              <a:t> alt.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/>
              <a:t> Mon </a:t>
            </a:r>
            <a:r>
              <a:rPr lang="en-US" sz="3000" i="1" dirty="0" err="1"/>
              <a:t>denne</a:t>
            </a:r>
            <a:r>
              <a:rPr lang="en-US" sz="3000" i="1" dirty="0"/>
              <a:t> </a:t>
            </a:r>
            <a:r>
              <a:rPr lang="en-US" sz="3000" i="1" dirty="0" err="1"/>
              <a:t>Gud</a:t>
            </a:r>
            <a:r>
              <a:rPr lang="en-US" sz="3000" i="1" dirty="0"/>
              <a:t> </a:t>
            </a:r>
            <a:r>
              <a:rPr lang="en-US" sz="3000" i="1" dirty="0" err="1"/>
              <a:t>er</a:t>
            </a:r>
            <a:r>
              <a:rPr lang="en-US" sz="3000" i="1" dirty="0"/>
              <a:t> </a:t>
            </a:r>
            <a:r>
              <a:rPr lang="en-US" sz="3000" i="1" dirty="0" err="1"/>
              <a:t>interesseret</a:t>
            </a:r>
            <a:r>
              <a:rPr lang="en-US" sz="3000" i="1" dirty="0"/>
              <a:t> I </a:t>
            </a:r>
            <a:r>
              <a:rPr lang="en-US" sz="3000" i="1" dirty="0" err="1"/>
              <a:t>os</a:t>
            </a:r>
            <a:r>
              <a:rPr lang="en-US" sz="3000" i="1" dirty="0"/>
              <a:t>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/>
              <a:t> </a:t>
            </a:r>
            <a:r>
              <a:rPr lang="en-US" sz="3000" i="1" dirty="0" err="1"/>
              <a:t>Hvordan</a:t>
            </a:r>
            <a:r>
              <a:rPr lang="en-US" sz="3000" i="1" dirty="0"/>
              <a:t> </a:t>
            </a:r>
            <a:r>
              <a:rPr lang="en-US" sz="3000" i="1" dirty="0" err="1"/>
              <a:t>er</a:t>
            </a:r>
            <a:r>
              <a:rPr lang="en-US" sz="3000" i="1" dirty="0"/>
              <a:t> Han?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000" i="1" dirty="0"/>
              <a:t> Kan vi </a:t>
            </a:r>
            <a:r>
              <a:rPr lang="en-US" sz="3000" i="1" dirty="0" err="1"/>
              <a:t>kende</a:t>
            </a:r>
            <a:r>
              <a:rPr lang="en-US" sz="3000" i="1" dirty="0"/>
              <a:t> Ham?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Argumentet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bruges</a:t>
            </a:r>
            <a:r>
              <a:rPr lang="en-US" sz="2800" dirty="0"/>
              <a:t> </a:t>
            </a:r>
            <a:r>
              <a:rPr lang="en-US" sz="2800" dirty="0" err="1"/>
              <a:t>til</a:t>
            </a:r>
            <a:r>
              <a:rPr lang="en-US" sz="2800" dirty="0"/>
              <a:t> at </a:t>
            </a:r>
            <a:r>
              <a:rPr lang="en-US" sz="2800" dirty="0" err="1"/>
              <a:t>understøtte</a:t>
            </a:r>
            <a:r>
              <a:rPr lang="en-US" sz="2800" dirty="0"/>
              <a:t> </a:t>
            </a:r>
            <a:r>
              <a:rPr lang="en-US" sz="2800" dirty="0" err="1"/>
              <a:t>opstandelsen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Der </a:t>
            </a:r>
            <a:r>
              <a:rPr lang="en-US" sz="2800" dirty="0" err="1"/>
              <a:t>er</a:t>
            </a:r>
            <a:r>
              <a:rPr lang="en-US" sz="2800" dirty="0"/>
              <a:t> mange </a:t>
            </a:r>
            <a:r>
              <a:rPr lang="en-US" sz="2800" dirty="0" err="1"/>
              <a:t>andre</a:t>
            </a:r>
            <a:r>
              <a:rPr lang="en-US" sz="2800" dirty="0"/>
              <a:t> </a:t>
            </a:r>
            <a:r>
              <a:rPr lang="en-US" sz="2800" dirty="0" err="1"/>
              <a:t>Gudsbeviser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err="1"/>
              <a:t>Videre</a:t>
            </a:r>
            <a:r>
              <a:rPr lang="en-US" i="1" dirty="0"/>
              <a:t> </a:t>
            </a:r>
            <a:r>
              <a:rPr lang="en-US" i="1" dirty="0" err="1"/>
              <a:t>læsning</a:t>
            </a:r>
            <a:r>
              <a:rPr lang="en-US" i="1" dirty="0"/>
              <a:t>: Reasonable Faith &amp; On Guard </a:t>
            </a:r>
            <a:r>
              <a:rPr lang="en-US" i="1" dirty="0" err="1"/>
              <a:t>af</a:t>
            </a:r>
            <a:r>
              <a:rPr lang="en-US" i="1" dirty="0"/>
              <a:t> Dr. William Lane Craig.</a:t>
            </a:r>
          </a:p>
        </p:txBody>
      </p:sp>
    </p:spTree>
    <p:extLst>
      <p:ext uri="{BB962C8B-B14F-4D97-AF65-F5344CB8AC3E}">
        <p14:creationId xmlns:p14="http://schemas.microsoft.com/office/powerpoint/2010/main" val="570787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Modargumenter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Bevisthed, uden hjerne?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i="1" dirty="0"/>
              <a:t>”Hvordan kan et sind være immaterielt?”</a:t>
            </a:r>
          </a:p>
          <a:p>
            <a:r>
              <a:rPr lang="da-DK" i="1" dirty="0"/>
              <a:t>Selve bevistheden er ikke materiel, men dets tilstand afhænger af kroppen – som vi kender det.</a:t>
            </a:r>
          </a:p>
          <a:p>
            <a:r>
              <a:rPr lang="da-DK" i="1" dirty="0"/>
              <a:t>En kropsløs bevisthed giver mening.</a:t>
            </a:r>
          </a:p>
          <a:p>
            <a:endParaRPr lang="da-D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a-DK" dirty="0"/>
              <a:t>Tidsløst sind, Tankeløst sind?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3084"/>
            <a:ext cx="4663440" cy="2715387"/>
          </a:xfrm>
        </p:spPr>
        <p:txBody>
          <a:bodyPr>
            <a:normAutofit/>
          </a:bodyPr>
          <a:lstStyle/>
          <a:p>
            <a:r>
              <a:rPr lang="da-DK" i="1" dirty="0"/>
              <a:t>”Man kan ikke have et sind, uden tid – så kan man jo ikke tænke.”</a:t>
            </a:r>
          </a:p>
          <a:p>
            <a:r>
              <a:rPr lang="da-DK" dirty="0"/>
              <a:t>Man skal skelne mellem sindet som sit eget univers, og de ting der eksistere inde i sinde – tankerne.</a:t>
            </a:r>
          </a:p>
          <a:p>
            <a:r>
              <a:rPr lang="da-DK" dirty="0"/>
              <a:t> Tankerækker afhænger af tid, men det gør sindet ikke.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419225" y="5739466"/>
            <a:ext cx="107727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/>
              <a:t>Videre læsning: </a:t>
            </a:r>
            <a:br>
              <a:rPr lang="da-DK" dirty="0"/>
            </a:br>
            <a:r>
              <a:rPr lang="da-DK" dirty="0">
                <a:hlinkClick r:id="rId2"/>
              </a:rPr>
              <a:t>http://www.reasonablefaith.org/is-the-cause-of-the-universe-an-uncaused-personal-creator-of-the-universe</a:t>
            </a:r>
            <a:endParaRPr lang="da-DK" dirty="0"/>
          </a:p>
          <a:p>
            <a:r>
              <a:rPr lang="da-DK" dirty="0"/>
              <a:t>Og ”Inspiring Philosophy” kanalen på YouTube.</a:t>
            </a:r>
          </a:p>
        </p:txBody>
      </p:sp>
    </p:spTree>
    <p:extLst>
      <p:ext uri="{BB962C8B-B14F-4D97-AF65-F5344CB8AC3E}">
        <p14:creationId xmlns:p14="http://schemas.microsoft.com/office/powerpoint/2010/main" val="4075753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Ekstra om </a:t>
            </a:r>
            <a:br>
              <a:rPr lang="da-DK" dirty="0"/>
            </a:br>
            <a:r>
              <a:rPr lang="da-DK" dirty="0"/>
              <a:t>trosforsvar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Praktiske overvejelser</a:t>
            </a:r>
          </a:p>
        </p:txBody>
      </p:sp>
    </p:spTree>
    <p:extLst>
      <p:ext uri="{BB962C8B-B14F-4D97-AF65-F5344CB8AC3E}">
        <p14:creationId xmlns:p14="http://schemas.microsoft.com/office/powerpoint/2010/main" val="3992156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Taktik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531995"/>
          </a:xfrm>
        </p:spPr>
        <p:txBody>
          <a:bodyPr>
            <a:normAutofit lnSpcReduction="1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da-DK" sz="3200" dirty="0"/>
              <a:t> Sokratisk metode: </a:t>
            </a:r>
            <a:br>
              <a:rPr lang="da-DK" sz="3200" dirty="0"/>
            </a:br>
            <a:r>
              <a:rPr lang="da-DK" sz="3200" dirty="0"/>
              <a:t>    Hvis personen hævder noget vildt, så spørg hvorfor han</a:t>
            </a:r>
            <a:br>
              <a:rPr lang="da-DK" sz="3200" dirty="0"/>
            </a:br>
            <a:r>
              <a:rPr lang="da-DK" sz="3200" dirty="0"/>
              <a:t>    mener det er sandt, indtil du finder hullerne i fundamentet.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sz="3200" dirty="0"/>
              <a:t> Vær interesseret i hele personen, ikke kun hans sjæl.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Spørg personen om du må forklare hvad du mener, og hvorfor. </a:t>
            </a:r>
            <a:br>
              <a:rPr lang="da-DK" sz="3200" dirty="0"/>
            </a:br>
            <a:r>
              <a:rPr lang="da-DK" sz="3200" dirty="0"/>
              <a:t>    Så har de forpligtet på at lytte.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Kast ikke perler for svin: </a:t>
            </a:r>
            <a:br>
              <a:rPr lang="da-DK" sz="3200" dirty="0"/>
            </a:br>
            <a:r>
              <a:rPr lang="da-DK" sz="3200" dirty="0"/>
              <a:t>    Spørg hellere svinet, om han er ligeglad med sandhed. </a:t>
            </a:r>
            <a:br>
              <a:rPr lang="da-DK" sz="3200" dirty="0"/>
            </a:br>
            <a:r>
              <a:rPr lang="da-DK" sz="3200" dirty="0"/>
              <a:t>    Hvis han er, hvorfor så bruge energi/tid på argumenter?</a:t>
            </a:r>
          </a:p>
          <a:p>
            <a:pPr marL="0" indent="0">
              <a:buNone/>
            </a:pPr>
            <a:r>
              <a:rPr lang="da-DK" i="1" dirty="0"/>
              <a:t>Relevant literatur: ”Tactics” af Gregory Koukl</a:t>
            </a:r>
          </a:p>
        </p:txBody>
      </p:sp>
    </p:spTree>
    <p:extLst>
      <p:ext uri="{BB962C8B-B14F-4D97-AF65-F5344CB8AC3E}">
        <p14:creationId xmlns:p14="http://schemas.microsoft.com/office/powerpoint/2010/main" val="35683350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Hvis du ikke kan svare på spørgsmålet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4400" dirty="0"/>
              <a:t> Vær ærlig – det er okay ikke at vide alt, eller kunne svare på alt.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4400" dirty="0"/>
              <a:t> Skriv det ned, find svaret og benyt det til den næste samtale med personen.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4400" dirty="0"/>
              <a:t> Google &amp; YouTube.</a:t>
            </a:r>
          </a:p>
        </p:txBody>
      </p:sp>
    </p:spTree>
    <p:extLst>
      <p:ext uri="{BB962C8B-B14F-4D97-AF65-F5344CB8AC3E}">
        <p14:creationId xmlns:p14="http://schemas.microsoft.com/office/powerpoint/2010/main" val="6915725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1205F-EF75-4C6D-8959-D6A91669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Lidt</a:t>
            </a:r>
            <a:r>
              <a:rPr lang="en-US" dirty="0"/>
              <a:t> om </a:t>
            </a:r>
            <a:r>
              <a:rPr lang="en-US" dirty="0" err="1"/>
              <a:t>omvendelse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D0CD3-4DBE-4A3D-8A81-76E40A0B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At </a:t>
            </a:r>
            <a:r>
              <a:rPr lang="en-US" sz="3200" dirty="0" err="1"/>
              <a:t>omvende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anden</a:t>
            </a:r>
            <a:r>
              <a:rPr lang="en-US" sz="3200" dirty="0"/>
              <a:t>, </a:t>
            </a:r>
            <a:r>
              <a:rPr lang="en-US" sz="3200" dirty="0" err="1"/>
              <a:t>er</a:t>
            </a:r>
            <a:r>
              <a:rPr lang="en-US" sz="3200" dirty="0"/>
              <a:t> </a:t>
            </a:r>
            <a:r>
              <a:rPr lang="en-US" sz="3200" dirty="0" err="1"/>
              <a:t>ikke</a:t>
            </a:r>
            <a:r>
              <a:rPr lang="en-US" sz="3200" dirty="0"/>
              <a:t> </a:t>
            </a:r>
            <a:r>
              <a:rPr lang="en-US" sz="3200" dirty="0" err="1"/>
              <a:t>noget</a:t>
            </a:r>
            <a:r>
              <a:rPr lang="en-US" sz="3200" dirty="0"/>
              <a:t> man </a:t>
            </a:r>
            <a:r>
              <a:rPr lang="en-US" sz="3200" dirty="0" err="1"/>
              <a:t>argumenterer</a:t>
            </a:r>
            <a:r>
              <a:rPr lang="en-US" sz="3200" dirty="0"/>
              <a:t> sig </a:t>
            </a:r>
            <a:r>
              <a:rPr lang="en-US" sz="3200" dirty="0" err="1"/>
              <a:t>til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At </a:t>
            </a:r>
            <a:r>
              <a:rPr lang="en-US" sz="3200" dirty="0" err="1"/>
              <a:t>gøre</a:t>
            </a:r>
            <a:r>
              <a:rPr lang="en-US" sz="3200" dirty="0"/>
              <a:t> Jesus </a:t>
            </a:r>
            <a:r>
              <a:rPr lang="en-US" sz="3200" dirty="0" err="1"/>
              <a:t>til</a:t>
            </a:r>
            <a:r>
              <a:rPr lang="en-US" sz="3200" dirty="0"/>
              <a:t> sin </a:t>
            </a:r>
            <a:r>
              <a:rPr lang="en-US" sz="3200" dirty="0" err="1"/>
              <a:t>Herre</a:t>
            </a:r>
            <a:r>
              <a:rPr lang="en-US" sz="3200" dirty="0"/>
              <a:t>, </a:t>
            </a:r>
            <a:r>
              <a:rPr lang="en-US" sz="3200" dirty="0" err="1"/>
              <a:t>er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omfattende</a:t>
            </a:r>
            <a:r>
              <a:rPr lang="en-US" sz="3200" dirty="0"/>
              <a:t> </a:t>
            </a:r>
            <a:r>
              <a:rPr lang="en-US" sz="3200" dirty="0" err="1"/>
              <a:t>overgivelse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Kræver</a:t>
            </a:r>
            <a:r>
              <a:rPr lang="en-US" sz="3200" dirty="0"/>
              <a:t> </a:t>
            </a:r>
            <a:r>
              <a:rPr lang="en-US" sz="3200" dirty="0" err="1"/>
              <a:t>tillid</a:t>
            </a:r>
            <a:r>
              <a:rPr lang="en-US" sz="3200" dirty="0"/>
              <a:t> </a:t>
            </a:r>
            <a:r>
              <a:rPr lang="en-US" sz="3200" dirty="0" err="1"/>
              <a:t>og</a:t>
            </a:r>
            <a:r>
              <a:rPr lang="en-US" sz="3200" dirty="0"/>
              <a:t> </a:t>
            </a:r>
            <a:r>
              <a:rPr lang="en-US" sz="3200" dirty="0" err="1"/>
              <a:t>seriøsitet</a:t>
            </a:r>
            <a:r>
              <a:rPr lang="en-US" sz="3200" dirty="0"/>
              <a:t> </a:t>
            </a:r>
            <a:r>
              <a:rPr lang="en-US" sz="3200" dirty="0" err="1"/>
              <a:t>fra</a:t>
            </a:r>
            <a:r>
              <a:rPr lang="en-US" sz="3200" dirty="0"/>
              <a:t> </a:t>
            </a:r>
            <a:r>
              <a:rPr lang="en-US" sz="3200" dirty="0" err="1"/>
              <a:t>personen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Plant </a:t>
            </a:r>
            <a:r>
              <a:rPr lang="en-US" sz="3200" dirty="0" err="1"/>
              <a:t>nogle</a:t>
            </a:r>
            <a:r>
              <a:rPr lang="en-US" sz="3200" dirty="0"/>
              <a:t> </a:t>
            </a:r>
            <a:r>
              <a:rPr lang="en-US" sz="3200" dirty="0" err="1"/>
              <a:t>frø</a:t>
            </a:r>
            <a:r>
              <a:rPr lang="en-US" sz="3200" dirty="0"/>
              <a:t>, </a:t>
            </a:r>
            <a:r>
              <a:rPr lang="en-US" sz="3200" dirty="0" err="1"/>
              <a:t>som</a:t>
            </a:r>
            <a:r>
              <a:rPr lang="en-US" sz="3200" dirty="0"/>
              <a:t>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anden</a:t>
            </a:r>
            <a:r>
              <a:rPr lang="en-US" sz="3200" dirty="0"/>
              <a:t> </a:t>
            </a:r>
            <a:r>
              <a:rPr lang="en-US" sz="3200" dirty="0" err="1"/>
              <a:t>kan</a:t>
            </a:r>
            <a:r>
              <a:rPr lang="en-US" sz="3200" dirty="0"/>
              <a:t> </a:t>
            </a:r>
            <a:r>
              <a:rPr lang="en-US" sz="3200" dirty="0" err="1"/>
              <a:t>høste</a:t>
            </a:r>
            <a:r>
              <a:rPr lang="en-US" sz="32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err="1"/>
              <a:t>Vær</a:t>
            </a:r>
            <a:r>
              <a:rPr lang="en-US" sz="3200" dirty="0"/>
              <a:t> </a:t>
            </a:r>
            <a:r>
              <a:rPr lang="en-US" sz="3200" dirty="0" err="1"/>
              <a:t>ydmyg</a:t>
            </a:r>
            <a:r>
              <a:rPr lang="en-US" sz="3200" dirty="0"/>
              <a:t> om </a:t>
            </a:r>
            <a:r>
              <a:rPr lang="en-US" sz="3200" dirty="0" err="1"/>
              <a:t>resultaterne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63689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3EEA-C6D1-41D7-BB7F-CBC82E94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79CC2-DE89-4FC5-8BE3-48A59E9C9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1040215" cy="376618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Bibelkanon</a:t>
            </a:r>
            <a:r>
              <a:rPr lang="en-US" dirty="0"/>
              <a:t>: </a:t>
            </a:r>
            <a:r>
              <a:rPr lang="da-DK" dirty="0"/>
              <a:t>”</a:t>
            </a:r>
            <a:r>
              <a:rPr lang="da-DK" i="1" dirty="0"/>
              <a:t>Hvem skabte bibelen</a:t>
            </a:r>
            <a:r>
              <a:rPr lang="da-DK" dirty="0"/>
              <a:t>?” af Henrik Nymann Eriksen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Tekstkritik</a:t>
            </a:r>
            <a:r>
              <a:rPr lang="en-US" dirty="0"/>
              <a:t>: </a:t>
            </a:r>
            <a:r>
              <a:rPr lang="da-DK" dirty="0"/>
              <a:t>Gratis onlinekursus/podcast ”</a:t>
            </a:r>
            <a:r>
              <a:rPr lang="da-DK" i="1" dirty="0"/>
              <a:t>Textual criticism</a:t>
            </a:r>
            <a:r>
              <a:rPr lang="da-DK" dirty="0"/>
              <a:t>”, af Dan Wallace.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Mere om opstandelsen: ”</a:t>
            </a:r>
            <a:r>
              <a:rPr lang="da-DK" b="1" i="1" dirty="0"/>
              <a:t>Skeptikerens guide til Jesus”, </a:t>
            </a:r>
            <a:r>
              <a:rPr lang="da-DK" b="1" dirty="0"/>
              <a:t>1 &amp; 2</a:t>
            </a:r>
            <a:r>
              <a:rPr lang="da-DK" dirty="0"/>
              <a:t>, af Stefan Gustavsson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 Gudsbeviset: ”</a:t>
            </a:r>
            <a:r>
              <a:rPr lang="en-US" i="1" dirty="0"/>
              <a:t>On Guard</a:t>
            </a:r>
            <a:r>
              <a:rPr lang="en-US" dirty="0"/>
              <a:t>” </a:t>
            </a:r>
            <a:r>
              <a:rPr lang="en-US" dirty="0" err="1"/>
              <a:t>af</a:t>
            </a:r>
            <a:r>
              <a:rPr lang="en-US" dirty="0"/>
              <a:t> Dr. William Lane Craig.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Trosforsvar</a:t>
            </a:r>
            <a:r>
              <a:rPr lang="en-US" dirty="0"/>
              <a:t> I </a:t>
            </a:r>
            <a:r>
              <a:rPr lang="en-US" dirty="0" err="1"/>
              <a:t>praksis</a:t>
            </a:r>
            <a:r>
              <a:rPr lang="en-US" dirty="0"/>
              <a:t>: </a:t>
            </a:r>
            <a:r>
              <a:rPr lang="da-DK" dirty="0"/>
              <a:t>”</a:t>
            </a:r>
            <a:r>
              <a:rPr lang="da-DK" i="1" dirty="0"/>
              <a:t>Tactics</a:t>
            </a:r>
            <a:r>
              <a:rPr lang="da-DK" dirty="0"/>
              <a:t>” af Gregory Koukl</a:t>
            </a:r>
            <a:endParaRPr lang="en-US" dirty="0"/>
          </a:p>
          <a:p>
            <a:pPr marL="0" indent="0">
              <a:buNone/>
            </a:pP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Martyrforfatterne</a:t>
            </a:r>
            <a:r>
              <a:rPr lang="en-US" dirty="0"/>
              <a:t>: </a:t>
            </a:r>
            <a:r>
              <a:rPr lang="da-DK" u="sng" dirty="0">
                <a:hlinkClick r:id="rId2"/>
              </a:rPr>
              <a:t>http://www.bibleprobe.com/apostles.htm</a:t>
            </a:r>
            <a:endParaRPr lang="da-DK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Om </a:t>
            </a:r>
            <a:r>
              <a:rPr lang="en-US" dirty="0" err="1"/>
              <a:t>Gud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et </a:t>
            </a:r>
            <a:r>
              <a:rPr lang="en-US" dirty="0" err="1"/>
              <a:t>immaterielt</a:t>
            </a:r>
            <a:r>
              <a:rPr lang="en-US" dirty="0"/>
              <a:t> </a:t>
            </a:r>
            <a:r>
              <a:rPr lang="en-US" dirty="0" err="1"/>
              <a:t>personligt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:</a:t>
            </a:r>
            <a:br>
              <a:rPr lang="da-DK" dirty="0"/>
            </a:br>
            <a:r>
              <a:rPr lang="da-DK" dirty="0"/>
              <a:t> </a:t>
            </a:r>
            <a:r>
              <a:rPr lang="da-DK" u="sng" dirty="0">
                <a:hlinkClick r:id="rId3"/>
              </a:rPr>
              <a:t>http://www.reasonablefaith.org/is-the-cause-of-the-universe-an-uncaused-personal-creator-      of-the-universe</a:t>
            </a:r>
            <a:r>
              <a:rPr lang="da-DK" dirty="0"/>
              <a:t> og ”Inspiring Philosophy” kanalen på YouTube.</a:t>
            </a:r>
            <a:endParaRPr lang="en-US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747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Bibelsk grundlag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650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2800" b="1" dirty="0"/>
              <a:t> altid være rede til forsvar ... for det håb, I har</a:t>
            </a:r>
            <a:endParaRPr 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2800" b="1" dirty="0"/>
              <a:t> sagtmodighed, gudsfrygt</a:t>
            </a:r>
            <a:r>
              <a:rPr lang="da-DK" sz="2800" dirty="0"/>
              <a:t> og med en </a:t>
            </a:r>
            <a:r>
              <a:rPr lang="da-DK" sz="2800" b="1" dirty="0"/>
              <a:t>god samvittighed</a:t>
            </a:r>
          </a:p>
          <a:p>
            <a:pPr marL="0" indent="0">
              <a:buNone/>
            </a:pPr>
            <a:endParaRPr lang="da-DK" sz="2800" b="1" dirty="0"/>
          </a:p>
          <a:p>
            <a:pPr marL="0" indent="0">
              <a:buNone/>
            </a:pPr>
            <a:r>
              <a:rPr lang="da-DK" sz="2800" dirty="0"/>
              <a:t>... de, der håner jeres gode livsførelse i Kristus, </a:t>
            </a:r>
            <a:br>
              <a:rPr lang="da-DK" sz="2800" dirty="0"/>
            </a:br>
            <a:r>
              <a:rPr lang="da-DK" sz="2800" dirty="0"/>
              <a:t>må blive </a:t>
            </a:r>
            <a:r>
              <a:rPr lang="da-DK" sz="2800" b="1" dirty="0"/>
              <a:t>gjort til skamme</a:t>
            </a:r>
            <a:r>
              <a:rPr lang="da-DK" sz="2800" dirty="0"/>
              <a:t>, når de bagtaler jer.</a:t>
            </a:r>
            <a:endParaRPr lang="da-DK" sz="2800" u="sng" dirty="0"/>
          </a:p>
          <a:p>
            <a:endParaRPr lang="da-DK" i="1" dirty="0"/>
          </a:p>
          <a:p>
            <a:r>
              <a:rPr lang="da-DK" i="1" dirty="0"/>
              <a:t>Vi skal loyalt, ydmygt og sagligt forsvare vores tro.</a:t>
            </a:r>
            <a:br>
              <a:rPr lang="da-DK" i="1" dirty="0"/>
            </a:br>
            <a:r>
              <a:rPr lang="da-DK" i="1" dirty="0"/>
              <a:t>Vær rede – vær forberedt!</a:t>
            </a:r>
          </a:p>
        </p:txBody>
      </p:sp>
    </p:spTree>
    <p:extLst>
      <p:ext uri="{BB962C8B-B14F-4D97-AF65-F5344CB8AC3E}">
        <p14:creationId xmlns:p14="http://schemas.microsoft.com/office/powerpoint/2010/main" val="27123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Jesu opstandelse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Kristendommens knudepunkt</a:t>
            </a:r>
          </a:p>
        </p:txBody>
      </p:sp>
    </p:spTree>
    <p:extLst>
      <p:ext uri="{BB962C8B-B14F-4D97-AF65-F5344CB8AC3E}">
        <p14:creationId xmlns:p14="http://schemas.microsoft.com/office/powerpoint/2010/main" val="269876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er det </a:t>
            </a:r>
            <a:r>
              <a:rPr lang="da-DK" i="1" dirty="0"/>
              <a:t>centralt</a:t>
            </a:r>
            <a:r>
              <a:rPr lang="da-DK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341173" cy="4650377"/>
          </a:xfrm>
        </p:spPr>
        <p:txBody>
          <a:bodyPr>
            <a:normAutofit/>
          </a:bodyPr>
          <a:lstStyle/>
          <a:p>
            <a:r>
              <a:rPr lang="da-DK" sz="4000" b="1" dirty="0"/>
              <a:t>1. Kor 15</a:t>
            </a:r>
          </a:p>
          <a:p>
            <a:r>
              <a:rPr lang="da-DK" sz="3600" b="1" dirty="0"/>
              <a:t>v17</a:t>
            </a:r>
            <a:r>
              <a:rPr lang="da-DK" sz="3600" dirty="0"/>
              <a:t>  men </a:t>
            </a:r>
            <a:r>
              <a:rPr lang="da-DK" sz="3600" b="1" dirty="0"/>
              <a:t>er Kristus ikke opstået, er jeres tro forgæves</a:t>
            </a:r>
            <a:r>
              <a:rPr lang="da-DK" sz="3600" dirty="0"/>
              <a:t>, så er I stadig i jeres synder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600" i="1" u="sng" dirty="0"/>
              <a:t>Men med opstandelsen, er vores tro ikke forgæves.</a:t>
            </a:r>
          </a:p>
          <a:p>
            <a:endParaRPr lang="da-DK" sz="3200" dirty="0"/>
          </a:p>
          <a:p>
            <a:r>
              <a:rPr lang="da-DK" sz="3200" dirty="0"/>
              <a:t>Men hvorfor tro på opstandelsen?</a:t>
            </a:r>
          </a:p>
        </p:txBody>
      </p:sp>
    </p:spTree>
    <p:extLst>
      <p:ext uri="{BB962C8B-B14F-4D97-AF65-F5344CB8AC3E}">
        <p14:creationId xmlns:p14="http://schemas.microsoft.com/office/powerpoint/2010/main" val="166893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EECA-2358-49ED-869F-571EA333E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Argumentations-</a:t>
            </a:r>
            <a:r>
              <a:rPr lang="en-US" sz="4800" dirty="0" err="1"/>
              <a:t>rækken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09BF9-B50E-4C8D-AD31-FA913BA90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7661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err="1"/>
              <a:t>Originalteksternes</a:t>
            </a:r>
            <a:r>
              <a:rPr lang="en-US" sz="3600" dirty="0"/>
              <a:t> </a:t>
            </a:r>
            <a:r>
              <a:rPr lang="en-US" sz="3600" dirty="0" err="1"/>
              <a:t>tilgængelighed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err="1"/>
              <a:t>Forfatternes</a:t>
            </a:r>
            <a:r>
              <a:rPr lang="en-US" sz="3600" dirty="0"/>
              <a:t> </a:t>
            </a:r>
            <a:r>
              <a:rPr lang="en-US" sz="3600" dirty="0" err="1"/>
              <a:t>troværdighed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De </a:t>
            </a:r>
            <a:r>
              <a:rPr lang="en-US" sz="3600" dirty="0" err="1"/>
              <a:t>historiske</a:t>
            </a:r>
            <a:r>
              <a:rPr lang="en-US" sz="3600" dirty="0"/>
              <a:t> </a:t>
            </a:r>
            <a:r>
              <a:rPr lang="en-US" sz="3600" dirty="0" err="1"/>
              <a:t>hændelser</a:t>
            </a:r>
            <a:r>
              <a:rPr lang="en-US" sz="3600" dirty="0"/>
              <a:t>, </a:t>
            </a:r>
            <a:r>
              <a:rPr lang="en-US" sz="3600" dirty="0" err="1"/>
              <a:t>som</a:t>
            </a:r>
            <a:r>
              <a:rPr lang="en-US" sz="3600" dirty="0"/>
              <a:t> har </a:t>
            </a:r>
            <a:r>
              <a:rPr lang="en-US" sz="3600" dirty="0" err="1"/>
              <a:t>fundet</a:t>
            </a:r>
            <a:r>
              <a:rPr lang="en-US" sz="3600" dirty="0"/>
              <a:t> </a:t>
            </a:r>
            <a:r>
              <a:rPr lang="en-US" sz="3600" dirty="0" err="1"/>
              <a:t>sted</a:t>
            </a:r>
            <a:endParaRPr lang="en-US" sz="3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 Den </a:t>
            </a:r>
            <a:r>
              <a:rPr lang="en-US" sz="3600" dirty="0" err="1"/>
              <a:t>bedste</a:t>
            </a:r>
            <a:r>
              <a:rPr lang="en-US" sz="3600" dirty="0"/>
              <a:t> </a:t>
            </a:r>
            <a:r>
              <a:rPr lang="en-US" sz="3600" dirty="0" err="1"/>
              <a:t>forklaring</a:t>
            </a:r>
            <a:r>
              <a:rPr lang="en-US" sz="3600" dirty="0"/>
              <a:t> </a:t>
            </a:r>
            <a:r>
              <a:rPr lang="en-US" sz="3600" dirty="0" err="1"/>
              <a:t>på</a:t>
            </a:r>
            <a:r>
              <a:rPr lang="en-US" sz="3600" dirty="0"/>
              <a:t> </a:t>
            </a:r>
            <a:r>
              <a:rPr lang="en-US" sz="3600" dirty="0" err="1"/>
              <a:t>hændelserne</a:t>
            </a:r>
            <a:endParaRPr lang="en-US" sz="3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15630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>
            <a:normAutofit/>
          </a:bodyPr>
          <a:lstStyle/>
          <a:p>
            <a:r>
              <a:rPr lang="da-DK" sz="4800" dirty="0"/>
              <a:t>Hvor kommer bibelen fra?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En samling af historiske dokumenter.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NT er primært forfattet af Paulus og Apostlene.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600" dirty="0"/>
              <a:t> Blev kopieret ved hånden gennem mange århundreder.</a:t>
            </a:r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Videre læsning: </a:t>
            </a:r>
            <a:br>
              <a:rPr lang="da-DK" dirty="0"/>
            </a:br>
            <a:r>
              <a:rPr lang="da-DK" dirty="0"/>
              <a:t>”Hvem skabte bibelen?” af Henrik Nymann Eriksen</a:t>
            </a:r>
          </a:p>
        </p:txBody>
      </p:sp>
    </p:spTree>
    <p:extLst>
      <p:ext uri="{BB962C8B-B14F-4D97-AF65-F5344CB8AC3E}">
        <p14:creationId xmlns:p14="http://schemas.microsoft.com/office/powerpoint/2010/main" val="1552469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172141" cy="1658198"/>
          </a:xfrm>
        </p:spPr>
        <p:txBody>
          <a:bodyPr>
            <a:normAutofit/>
          </a:bodyPr>
          <a:lstStyle/>
          <a:p>
            <a:r>
              <a:rPr lang="da-DK" sz="4800" dirty="0"/>
              <a:t>Har vi originalteksterne? – Ja!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Tusindvis af håndskrevne kopier &amp; fragmenter.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Variationer: Kopifejl, ”Herren” i stedet for ”Kristus” osv.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Ingen tvivl om originalernes ordlyd – </a:t>
            </a:r>
            <a:br>
              <a:rPr lang="da-DK" sz="3200" dirty="0"/>
            </a:br>
            <a:r>
              <a:rPr lang="da-DK" sz="3200" dirty="0"/>
              <a:t>   undtagen et par mindre væsentlige steder.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sz="3200" dirty="0"/>
              <a:t> Eks: ”</a:t>
            </a:r>
            <a:r>
              <a:rPr lang="da-DK" sz="3200" i="1" dirty="0"/>
              <a:t>Jeg skriver dette, for at [min/jeres] glæde må være fuldkommen</a:t>
            </a:r>
            <a:r>
              <a:rPr lang="da-DK" sz="3200" dirty="0"/>
              <a:t>”?</a:t>
            </a:r>
          </a:p>
          <a:p>
            <a:pPr>
              <a:buFont typeface="Arial" panose="020B0604020202020204" pitchFamily="34" charset="0"/>
              <a:buChar char="•"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Videre høring: </a:t>
            </a:r>
            <a:br>
              <a:rPr lang="da-DK" sz="2800" dirty="0"/>
            </a:br>
            <a:r>
              <a:rPr lang="da-DK" sz="2800" dirty="0"/>
              <a:t>Gratis onlinekursus/podcast ”Textual criticism”, af Dan Wallace.</a:t>
            </a:r>
          </a:p>
        </p:txBody>
      </p:sp>
    </p:spTree>
    <p:extLst>
      <p:ext uri="{BB962C8B-B14F-4D97-AF65-F5344CB8AC3E}">
        <p14:creationId xmlns:p14="http://schemas.microsoft.com/office/powerpoint/2010/main" val="2686605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vi stole på forfatterne? – Ja!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766685"/>
              </p:ext>
            </p:extLst>
          </p:nvPr>
        </p:nvGraphicFramePr>
        <p:xfrm>
          <a:off x="676274" y="2157731"/>
          <a:ext cx="10753725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1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59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Forfatter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Martyr?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Matthæus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Matthæusevangeliet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Dræbt med sværd i Etiopien.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Markus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Markusevangeliet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Trukket bag en</a:t>
                      </a:r>
                      <a:r>
                        <a:rPr lang="da-DK" baseline="0" dirty="0"/>
                        <a:t> hestevogn i Alexandria, Egypten.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Lukas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Lukasevangeliet, </a:t>
                      </a:r>
                      <a:r>
                        <a:rPr lang="da-DK" dirty="0" err="1"/>
                        <a:t>Apo’s</a:t>
                      </a:r>
                      <a:r>
                        <a:rPr lang="da-DK" dirty="0"/>
                        <a:t> gerninger.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Hængt i Grækenland for at prædike.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Johannes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Johannesevangeliet, 1.</a:t>
                      </a:r>
                      <a:r>
                        <a:rPr lang="da-DK" baseline="0" dirty="0"/>
                        <a:t> + 2. + 3. Johannesbrev. Åbenbaringen.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Nej,</a:t>
                      </a:r>
                      <a:r>
                        <a:rPr lang="da-DK" baseline="0" dirty="0"/>
                        <a:t> men blev kogt i olie (overlevede) – dér kunne han have fornægtet.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1.</a:t>
                      </a:r>
                      <a:r>
                        <a:rPr lang="da-DK" baseline="0" dirty="0"/>
                        <a:t> + 2. Peters brev.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Korsfæstet</a:t>
                      </a:r>
                      <a:r>
                        <a:rPr lang="da-DK" baseline="0" dirty="0"/>
                        <a:t> med hovedet ned.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Jakob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Jakobs brev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Kastet</a:t>
                      </a:r>
                      <a:r>
                        <a:rPr lang="da-DK" baseline="0" dirty="0"/>
                        <a:t> ned fra templet, derefter dræbt med køller.</a:t>
                      </a:r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Judas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Judas brev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Skudt med pile.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Paulus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Sad i fængsel, blev tortureret og halshugget.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Hebræerbrevet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365232" y="6342097"/>
            <a:ext cx="4632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Kilde: http://www.bibleprobe.com/apostles.htm</a:t>
            </a:r>
          </a:p>
        </p:txBody>
      </p:sp>
    </p:spTree>
    <p:extLst>
      <p:ext uri="{BB962C8B-B14F-4D97-AF65-F5344CB8AC3E}">
        <p14:creationId xmlns:p14="http://schemas.microsoft.com/office/powerpoint/2010/main" val="1989584320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2318</TotalTime>
  <Words>1171</Words>
  <Application>Microsoft Office PowerPoint</Application>
  <PresentationFormat>Widescreen</PresentationFormat>
  <Paragraphs>192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Metropolitan</vt:lpstr>
      <vt:lpstr>Intro til Trosforsvar 23. juli 18</vt:lpstr>
      <vt:lpstr>Bibelsk grundlag</vt:lpstr>
      <vt:lpstr>Bibelsk grundlag</vt:lpstr>
      <vt:lpstr>Jesu opstandelse</vt:lpstr>
      <vt:lpstr>Hvorfor er det centralt?</vt:lpstr>
      <vt:lpstr>Argumentations-rækken</vt:lpstr>
      <vt:lpstr>Hvor kommer bibelen fra?</vt:lpstr>
      <vt:lpstr>Har vi originalteksterne? – Ja!</vt:lpstr>
      <vt:lpstr>Kan vi stole på forfatterne? – Ja!</vt:lpstr>
      <vt:lpstr>Omstændigheder, der kræver forklaring.</vt:lpstr>
      <vt:lpstr>Populære teorier.</vt:lpstr>
      <vt:lpstr>Jesus stod op fra de døde.</vt:lpstr>
      <vt:lpstr>Hvad betyder  Jesu opstandelse?</vt:lpstr>
      <vt:lpstr>Hvis Jesus opstod?</vt:lpstr>
      <vt:lpstr>Et kosmologisk Gudsbevis</vt:lpstr>
      <vt:lpstr>Et kosmologiske Gudsbevis - overblik</vt:lpstr>
      <vt:lpstr>1. Alt der begynder med at  eksistere, har en effektiv årsag</vt:lpstr>
      <vt:lpstr>2. Universet begyndte med at eksistere</vt:lpstr>
      <vt:lpstr>3. Universet har altså en effektiv årsag.</vt:lpstr>
      <vt:lpstr>Hvad kender vi til,  som opfylder kriterierne?</vt:lpstr>
      <vt:lpstr>En personlig bevisthed skabte universet</vt:lpstr>
      <vt:lpstr>Modargumenter</vt:lpstr>
      <vt:lpstr>Ekstra om  trosforsvar</vt:lpstr>
      <vt:lpstr>Taktik</vt:lpstr>
      <vt:lpstr>Hvis du ikke kan svare på spørgsmålet</vt:lpstr>
      <vt:lpstr>Lidt om omvendelse</vt:lpstr>
      <vt:lpstr>Referencer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Apologetik</dc:title>
  <dc:creator>Ulrik</dc:creator>
  <cp:lastModifiedBy>Ulrik Bob</cp:lastModifiedBy>
  <cp:revision>1133</cp:revision>
  <dcterms:created xsi:type="dcterms:W3CDTF">2015-10-07T17:14:57Z</dcterms:created>
  <dcterms:modified xsi:type="dcterms:W3CDTF">2018-08-01T18:06:57Z</dcterms:modified>
</cp:coreProperties>
</file>